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3"/>
  </p:sldMasterIdLst>
  <p:notesMasterIdLst>
    <p:notesMasterId r:id="rId8"/>
  </p:notesMasterIdLst>
  <p:sldIdLst>
    <p:sldId id="291" r:id="rId4"/>
    <p:sldId id="338" r:id="rId5"/>
    <p:sldId id="339" r:id="rId6"/>
    <p:sldId id="32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0565"/>
    <a:srgbClr val="0C93A4"/>
    <a:srgbClr val="00355F"/>
    <a:srgbClr val="ECD2E1"/>
    <a:srgbClr val="95CCAA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D70C75-FE31-4D65-A931-FEEBFF5B0515}" v="309" dt="2026-06-05T12:21:08.9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57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 Hurley" userId="195c590f-2907-4b6f-90a9-063642b97e92" providerId="ADAL" clId="{E5A4990A-D077-4D16-A4BA-21AB78623E0B}"/>
    <pc:docChg chg="undo custSel delSld modSld">
      <pc:chgData name="John Hurley" userId="195c590f-2907-4b6f-90a9-063642b97e92" providerId="ADAL" clId="{E5A4990A-D077-4D16-A4BA-21AB78623E0B}" dt="2026-06-05T12:23:19.389" v="1473" actId="2696"/>
      <pc:docMkLst>
        <pc:docMk/>
      </pc:docMkLst>
      <pc:sldChg chg="modSp mod modAnim">
        <pc:chgData name="John Hurley" userId="195c590f-2907-4b6f-90a9-063642b97e92" providerId="ADAL" clId="{E5A4990A-D077-4D16-A4BA-21AB78623E0B}" dt="2026-06-05T09:45:42.206" v="1445" actId="27636"/>
        <pc:sldMkLst>
          <pc:docMk/>
          <pc:sldMk cId="2906161924" sldId="338"/>
        </pc:sldMkLst>
        <pc:spChg chg="mod">
          <ac:chgData name="John Hurley" userId="195c590f-2907-4b6f-90a9-063642b97e92" providerId="ADAL" clId="{E5A4990A-D077-4D16-A4BA-21AB78623E0B}" dt="2026-06-05T08:26:33.857" v="28" actId="20577"/>
          <ac:spMkLst>
            <pc:docMk/>
            <pc:sldMk cId="2906161924" sldId="338"/>
            <ac:spMk id="2" creationId="{079FA364-682F-8A21-C93D-38F805E2C5E9}"/>
          </ac:spMkLst>
        </pc:spChg>
        <pc:spChg chg="mod">
          <ac:chgData name="John Hurley" userId="195c590f-2907-4b6f-90a9-063642b97e92" providerId="ADAL" clId="{E5A4990A-D077-4D16-A4BA-21AB78623E0B}" dt="2026-06-05T09:45:42.206" v="1445" actId="27636"/>
          <ac:spMkLst>
            <pc:docMk/>
            <pc:sldMk cId="2906161924" sldId="338"/>
            <ac:spMk id="3" creationId="{67F0D822-2274-4755-6018-D923526FA7EE}"/>
          </ac:spMkLst>
        </pc:spChg>
      </pc:sldChg>
      <pc:sldChg chg="delSp modSp mod delAnim modAnim">
        <pc:chgData name="John Hurley" userId="195c590f-2907-4b6f-90a9-063642b97e92" providerId="ADAL" clId="{E5A4990A-D077-4D16-A4BA-21AB78623E0B}" dt="2026-06-05T12:21:58.208" v="1471" actId="1076"/>
        <pc:sldMkLst>
          <pc:docMk/>
          <pc:sldMk cId="3940754180" sldId="339"/>
        </pc:sldMkLst>
        <pc:spChg chg="mod">
          <ac:chgData name="John Hurley" userId="195c590f-2907-4b6f-90a9-063642b97e92" providerId="ADAL" clId="{E5A4990A-D077-4D16-A4BA-21AB78623E0B}" dt="2026-06-05T12:21:58.208" v="1471" actId="1076"/>
          <ac:spMkLst>
            <pc:docMk/>
            <pc:sldMk cId="3940754180" sldId="339"/>
            <ac:spMk id="2" creationId="{A430634F-0A27-50DF-5BCE-C736294220E8}"/>
          </ac:spMkLst>
        </pc:spChg>
        <pc:spChg chg="mod">
          <ac:chgData name="John Hurley" userId="195c590f-2907-4b6f-90a9-063642b97e92" providerId="ADAL" clId="{E5A4990A-D077-4D16-A4BA-21AB78623E0B}" dt="2026-06-05T12:21:20.583" v="1469" actId="27636"/>
          <ac:spMkLst>
            <pc:docMk/>
            <pc:sldMk cId="3940754180" sldId="339"/>
            <ac:spMk id="3" creationId="{6B4484E1-901C-EE48-DB67-96CB4FD54724}"/>
          </ac:spMkLst>
        </pc:spChg>
        <pc:picChg chg="del">
          <ac:chgData name="John Hurley" userId="195c590f-2907-4b6f-90a9-063642b97e92" providerId="ADAL" clId="{E5A4990A-D077-4D16-A4BA-21AB78623E0B}" dt="2026-06-05T09:21:26.073" v="1139" actId="478"/>
          <ac:picMkLst>
            <pc:docMk/>
            <pc:sldMk cId="3940754180" sldId="339"/>
            <ac:picMk id="5" creationId="{6721C099-0A70-003E-888A-D179C453136C}"/>
          </ac:picMkLst>
        </pc:picChg>
        <pc:cxnChg chg="del">
          <ac:chgData name="John Hurley" userId="195c590f-2907-4b6f-90a9-063642b97e92" providerId="ADAL" clId="{E5A4990A-D077-4D16-A4BA-21AB78623E0B}" dt="2026-06-05T09:21:27.875" v="1141" actId="478"/>
          <ac:cxnSpMkLst>
            <pc:docMk/>
            <pc:sldMk cId="3940754180" sldId="339"/>
            <ac:cxnSpMk id="7" creationId="{F32B1E9D-13C7-ED38-BBDB-294616DFCC42}"/>
          </ac:cxnSpMkLst>
        </pc:cxnChg>
        <pc:cxnChg chg="del">
          <ac:chgData name="John Hurley" userId="195c590f-2907-4b6f-90a9-063642b97e92" providerId="ADAL" clId="{E5A4990A-D077-4D16-A4BA-21AB78623E0B}" dt="2026-06-05T09:21:27.183" v="1140" actId="478"/>
          <ac:cxnSpMkLst>
            <pc:docMk/>
            <pc:sldMk cId="3940754180" sldId="339"/>
            <ac:cxnSpMk id="9" creationId="{EBDA9A31-9826-3337-19FD-F2C1D4318CBA}"/>
          </ac:cxnSpMkLst>
        </pc:cxnChg>
        <pc:cxnChg chg="del">
          <ac:chgData name="John Hurley" userId="195c590f-2907-4b6f-90a9-063642b97e92" providerId="ADAL" clId="{E5A4990A-D077-4D16-A4BA-21AB78623E0B}" dt="2026-06-05T09:21:28.713" v="1142" actId="478"/>
          <ac:cxnSpMkLst>
            <pc:docMk/>
            <pc:sldMk cId="3940754180" sldId="339"/>
            <ac:cxnSpMk id="12" creationId="{CA995652-DA8E-0DED-1250-35EAB50572E1}"/>
          </ac:cxnSpMkLst>
        </pc:cxnChg>
        <pc:cxnChg chg="del">
          <ac:chgData name="John Hurley" userId="195c590f-2907-4b6f-90a9-063642b97e92" providerId="ADAL" clId="{E5A4990A-D077-4D16-A4BA-21AB78623E0B}" dt="2026-06-05T09:21:29.712" v="1143" actId="478"/>
          <ac:cxnSpMkLst>
            <pc:docMk/>
            <pc:sldMk cId="3940754180" sldId="339"/>
            <ac:cxnSpMk id="16" creationId="{967DE18C-28B2-2133-5F9F-58304CA49643}"/>
          </ac:cxnSpMkLst>
        </pc:cxnChg>
      </pc:sldChg>
      <pc:sldChg chg="del">
        <pc:chgData name="John Hurley" userId="195c590f-2907-4b6f-90a9-063642b97e92" providerId="ADAL" clId="{E5A4990A-D077-4D16-A4BA-21AB78623E0B}" dt="2026-06-05T12:23:19.389" v="1473" actId="2696"/>
        <pc:sldMkLst>
          <pc:docMk/>
          <pc:sldMk cId="376088920" sldId="340"/>
        </pc:sldMkLst>
      </pc:sldChg>
      <pc:sldChg chg="del">
        <pc:chgData name="John Hurley" userId="195c590f-2907-4b6f-90a9-063642b97e92" providerId="ADAL" clId="{E5A4990A-D077-4D16-A4BA-21AB78623E0B}" dt="2026-06-05T12:23:15.990" v="1472" actId="2696"/>
        <pc:sldMkLst>
          <pc:docMk/>
          <pc:sldMk cId="4122010687" sldId="34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EA7803-CEE3-487D-A310-D498DEE992FF}" type="datetimeFigureOut">
              <a:rPr lang="en-GB" smtClean="0"/>
              <a:t>04/06/2026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7F9DDF-FFFB-46DC-AD48-99E5C21DCB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252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F11A2-6920-E03B-19FD-3DAA976320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2740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BE87DC-5F65-EE26-72D9-C385F75153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52415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pic>
        <p:nvPicPr>
          <p:cNvPr id="13" name="Picture 12" descr="Logo&#10;&#10;Description automatically generated">
            <a:extLst>
              <a:ext uri="{FF2B5EF4-FFF2-40B4-BE49-F238E27FC236}">
                <a16:creationId xmlns:a16="http://schemas.microsoft.com/office/drawing/2014/main" id="{1384EC40-08D6-D5A6-1730-C677FE5AC03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477" b="13358"/>
          <a:stretch/>
        </p:blipFill>
        <p:spPr>
          <a:xfrm>
            <a:off x="-2424303" y="2079578"/>
            <a:ext cx="4848606" cy="4949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84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07E84-9825-E783-BD4D-8F9AEEF0A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59217A-2553-826E-535C-534C2F9D62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E4394560-A665-43C6-86D5-EED6ED3C937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477" b="13358"/>
          <a:stretch/>
        </p:blipFill>
        <p:spPr>
          <a:xfrm>
            <a:off x="9767697" y="2062299"/>
            <a:ext cx="4848606" cy="4949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231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F9E20-63DE-F7B5-5EBD-2887F0F36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286395-2A5B-DCC8-3857-1AF38DEF55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2235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D5A15-E58E-36FE-326F-7D4C79DEC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E68699-8B37-97B3-6839-C1E0FD4FEF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716973"/>
            <a:ext cx="5181600" cy="38003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14C7DB-5988-ACA3-B3AD-43619D7523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2716973"/>
            <a:ext cx="5181600" cy="38003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14662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57D1B-1A50-9F7D-8E52-7E8FC1A1B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552" y="1497890"/>
            <a:ext cx="10515600" cy="998910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9C5304-25B6-2AEA-CF2F-6B1331CF2E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24552" y="2615418"/>
            <a:ext cx="5157787" cy="62087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F607E8-66DF-C936-80FE-F69B5030C0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4552" y="3354915"/>
            <a:ext cx="5157787" cy="305953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8F6511-7977-A0FC-5547-ECFD2BBA42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56964" y="2615418"/>
            <a:ext cx="5183188" cy="62087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9C7738-5058-BE9D-AD29-3FA8C562F5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56964" y="3354915"/>
            <a:ext cx="5183188" cy="305953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8781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71ACD-9416-C3CB-182D-3EDD3E2DF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34269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2435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B4EBC-9FB2-8E77-5F68-4EC54F260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918594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CCB581-3A8B-3EEC-34D4-E8D70E352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0012" y="1718694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A06CF7-4CC0-1997-61F7-5BDFC3C4C5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2" y="278073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46446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00543-E910-1B22-BEA5-0F6C40019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6" y="924304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BD837D-4435-5D20-6CB2-132111EEAA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0012" y="1724404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F2BF4B-5C80-F6F8-9387-3BB21A7399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7" y="278644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8240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519E99-A0EA-A3C3-52E0-E6F2C0910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3178"/>
            <a:ext cx="10515600" cy="11582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A1B250-D5D1-D2AE-017F-FB3D4EF99A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756848"/>
            <a:ext cx="10515600" cy="37360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pic>
        <p:nvPicPr>
          <p:cNvPr id="10" name="Picture 9" descr="Logo&#10;&#10;Description automatically generated with medium confidence">
            <a:extLst>
              <a:ext uri="{FF2B5EF4-FFF2-40B4-BE49-F238E27FC236}">
                <a16:creationId xmlns:a16="http://schemas.microsoft.com/office/drawing/2014/main" id="{25076A9A-B476-3EA0-30DB-6B58E0DC142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9831" y="248231"/>
            <a:ext cx="4855474" cy="1158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556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Brandon Grotesque Bold" panose="020B0803020203060202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 Slab" pitchFamily="2" charset="0"/>
          <a:ea typeface="Roboto Slab" pitchFamily="2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 Slab" pitchFamily="2" charset="0"/>
          <a:ea typeface="Roboto Slab" pitchFamily="2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 Slab" pitchFamily="2" charset="0"/>
          <a:ea typeface="Roboto Slab" pitchFamily="2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 Slab" pitchFamily="2" charset="0"/>
          <a:ea typeface="Roboto Slab" pitchFamily="2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 Slab" pitchFamily="2" charset="0"/>
          <a:ea typeface="Roboto Slab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5AAA283C-E381-B660-DA57-65A508C786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3961" y="1367204"/>
            <a:ext cx="9507277" cy="383911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CCC2FEB-7ABD-03A2-D8FA-C774E73AA7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1615" y="4854134"/>
            <a:ext cx="7059010" cy="176237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FA364-682F-8A21-C93D-38F805E2C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310" y="306143"/>
            <a:ext cx="4683369" cy="1158242"/>
          </a:xfrm>
        </p:spPr>
        <p:txBody>
          <a:bodyPr>
            <a:noAutofit/>
          </a:bodyPr>
          <a:lstStyle/>
          <a:p>
            <a:pPr algn="ctr"/>
            <a:r>
              <a:rPr lang="en-GB" sz="4000" b="1" dirty="0">
                <a:solidFill>
                  <a:srgbClr val="00355F"/>
                </a:solidFill>
              </a:rPr>
              <a:t>Making cold calls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0D822-2274-4755-6018-D923526FA7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021" y="1630639"/>
            <a:ext cx="9937007" cy="5363927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Cold call- An unsolicited phone call made to a potential donor who has no prior or recent relationship with you (Fundraising regulator)</a:t>
            </a:r>
          </a:p>
          <a:p>
            <a:r>
              <a:rPr lang="en-GB" dirty="0"/>
              <a:t>As part of your challenge, you may wish to contact people in the community e.g. local businesses looking for raffle / auction prizes</a:t>
            </a:r>
          </a:p>
          <a:p>
            <a:r>
              <a:rPr lang="en-GB" dirty="0"/>
              <a:t>Being confident using the telephone is a key work-related skill, the more practice you have, the more confident you will become</a:t>
            </a:r>
          </a:p>
          <a:p>
            <a:r>
              <a:rPr lang="en-GB" dirty="0"/>
              <a:t>It is important to do some research on the people that you are calling</a:t>
            </a:r>
          </a:p>
          <a:p>
            <a:r>
              <a:rPr lang="en-GB" dirty="0"/>
              <a:t>Know what your ‘ask’ is ahead of the call</a:t>
            </a:r>
          </a:p>
          <a:p>
            <a:r>
              <a:rPr lang="en-GB" dirty="0"/>
              <a:t>Be familiar with Birmingham Hospice and the work that we do, use the Telephone Script on page 11 of the Support Pack</a:t>
            </a:r>
          </a:p>
          <a:p>
            <a:endParaRPr lang="en-GB" dirty="0"/>
          </a:p>
          <a:p>
            <a:pPr>
              <a:buFontTx/>
              <a:buChar char="-"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6161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E4BC37-65C7-74C1-DC7A-86E0B84454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0634F-0A27-50DF-5BCE-C73629422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310" y="344119"/>
            <a:ext cx="5466350" cy="1158242"/>
          </a:xfrm>
        </p:spPr>
        <p:txBody>
          <a:bodyPr>
            <a:noAutofit/>
          </a:bodyPr>
          <a:lstStyle/>
          <a:p>
            <a:r>
              <a:rPr lang="en-GB" sz="4000" b="1" dirty="0">
                <a:solidFill>
                  <a:srgbClr val="E60565"/>
                </a:solidFill>
              </a:rPr>
              <a:t>Key features of a good telephone manner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4484E1-901C-EE48-DB67-96CB4FD547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274" y="1502361"/>
            <a:ext cx="9227484" cy="5355639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GB" dirty="0"/>
          </a:p>
          <a:p>
            <a:r>
              <a:rPr lang="en-GB" dirty="0"/>
              <a:t>Speaking clearly and at a moderate pace (don’t rush)</a:t>
            </a:r>
          </a:p>
          <a:p>
            <a:r>
              <a:rPr lang="en-GB" dirty="0"/>
              <a:t>Always be polite, courteous and respectful</a:t>
            </a:r>
          </a:p>
          <a:p>
            <a:r>
              <a:rPr lang="en-GB" dirty="0"/>
              <a:t>Listen carefully, pay attention to what the other person is saying</a:t>
            </a:r>
          </a:p>
          <a:p>
            <a:r>
              <a:rPr lang="en-GB" dirty="0"/>
              <a:t>Make notes where appropriate</a:t>
            </a:r>
          </a:p>
          <a:p>
            <a:r>
              <a:rPr lang="en-GB" dirty="0"/>
              <a:t>Avoid distractions, make calls in a quiet room away from others</a:t>
            </a:r>
          </a:p>
          <a:p>
            <a:r>
              <a:rPr lang="en-GB" dirty="0"/>
              <a:t>End the call professionally, summarising any agreed actions and thank the caller before saying goodbye politely </a:t>
            </a:r>
          </a:p>
        </p:txBody>
      </p:sp>
    </p:spTree>
    <p:extLst>
      <p:ext uri="{BB962C8B-B14F-4D97-AF65-F5344CB8AC3E}">
        <p14:creationId xmlns:p14="http://schemas.microsoft.com/office/powerpoint/2010/main" val="3940754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36D4C98-0EE0-0DB8-3A3D-0F80FFAF9F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551" y="1471300"/>
            <a:ext cx="10291176" cy="507385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66DBCCB-6EE3-0CD2-C14A-427FC1BEB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512" y="312841"/>
            <a:ext cx="10515600" cy="998910"/>
          </a:xfrm>
        </p:spPr>
        <p:txBody>
          <a:bodyPr/>
          <a:lstStyle/>
          <a:p>
            <a:r>
              <a:rPr lang="en-GB" b="1" dirty="0">
                <a:solidFill>
                  <a:srgbClr val="0C93A4"/>
                </a:solidFill>
              </a:rPr>
              <a:t>How your fundraising helps</a:t>
            </a:r>
          </a:p>
        </p:txBody>
      </p:sp>
    </p:spTree>
    <p:extLst>
      <p:ext uri="{BB962C8B-B14F-4D97-AF65-F5344CB8AC3E}">
        <p14:creationId xmlns:p14="http://schemas.microsoft.com/office/powerpoint/2010/main" val="3817869905"/>
      </p:ext>
    </p:extLst>
  </p:cSld>
  <p:clrMapOvr>
    <a:masterClrMapping/>
  </p:clrMapOvr>
</p:sld>
</file>

<file path=ppt/theme/theme1.xml><?xml version="1.0" encoding="utf-8"?>
<a:theme xmlns:a="http://schemas.openxmlformats.org/drawingml/2006/main" name="Birmingham Hospice PP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irmingham Hospice PP" id="{E4CB7075-A6C3-4997-AE0E-2982842EB1A2}" vid="{C8E77D21-BDD0-4A9E-BD7B-7E4FF269C4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5E4898DF9AC440AFD4A31CC7FA5900" ma:contentTypeVersion="14" ma:contentTypeDescription="Create a new document." ma:contentTypeScope="" ma:versionID="4f95d7556576807e951e908d0ec6d94c">
  <xsd:schema xmlns:xsd="http://www.w3.org/2001/XMLSchema" xmlns:xs="http://www.w3.org/2001/XMLSchema" xmlns:p="http://schemas.microsoft.com/office/2006/metadata/properties" xmlns:ns2="97f65a19-cec4-467d-b092-d6e2280a5e87" xmlns:ns3="f3d1f7d4-0427-43bb-b3f3-94d97052ee2b" targetNamespace="http://schemas.microsoft.com/office/2006/metadata/properties" ma:root="true" ma:fieldsID="c6ae0f996ef070fae015db60988ce043" ns2:_="" ns3:_="">
    <xsd:import namespace="97f65a19-cec4-467d-b092-d6e2280a5e87"/>
    <xsd:import namespace="f3d1f7d4-0427-43bb-b3f3-94d97052ee2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f65a19-cec4-467d-b092-d6e2280a5e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1ac6fce7-2d8d-4c7a-8da6-e9aa374acb7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d1f7d4-0427-43bb-b3f3-94d97052ee2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66e1a504-eaaf-44f9-a280-3af68707682e}" ma:internalName="TaxCatchAll" ma:showField="CatchAllData" ma:web="f3d1f7d4-0427-43bb-b3f3-94d97052ee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1AD15C0-3C59-4C73-81B9-C88445B990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7f65a19-cec4-467d-b092-d6e2280a5e87"/>
    <ds:schemaRef ds:uri="f3d1f7d4-0427-43bb-b3f3-94d97052ee2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6EBC394-468D-41CC-94F2-FF2C2753A9C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Birmingham Hospice PP</Template>
  <TotalTime>17639</TotalTime>
  <Words>199</Words>
  <Application>Microsoft Office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Brandon Grotesque Bold</vt:lpstr>
      <vt:lpstr>Calibri</vt:lpstr>
      <vt:lpstr>Roboto Slab</vt:lpstr>
      <vt:lpstr>Birmingham Hospice PP</vt:lpstr>
      <vt:lpstr>PowerPoint Presentation</vt:lpstr>
      <vt:lpstr>Making cold calls</vt:lpstr>
      <vt:lpstr>Key features of a good telephone manner</vt:lpstr>
      <vt:lpstr>How your fundraising helps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Bentley</dc:creator>
  <cp:lastModifiedBy>John Hurley</cp:lastModifiedBy>
  <cp:revision>44</cp:revision>
  <dcterms:created xsi:type="dcterms:W3CDTF">2022-12-23T13:55:07Z</dcterms:created>
  <dcterms:modified xsi:type="dcterms:W3CDTF">2026-06-05T12:23:24Z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0x010100EA5E4898DF9AC440AFD4A31CC7FA5900</vt:lpwstr>
  </property>
</Properties>
</file>